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4" r:id="rId1"/>
  </p:sldMasterIdLst>
  <p:notesMasterIdLst>
    <p:notesMasterId r:id="rId40"/>
  </p:notesMasterIdLst>
  <p:handoutMasterIdLst>
    <p:handoutMasterId r:id="rId41"/>
  </p:handoutMasterIdLst>
  <p:sldIdLst>
    <p:sldId id="280" r:id="rId2"/>
    <p:sldId id="289" r:id="rId3"/>
    <p:sldId id="290" r:id="rId4"/>
    <p:sldId id="291" r:id="rId5"/>
    <p:sldId id="307" r:id="rId6"/>
    <p:sldId id="308" r:id="rId7"/>
    <p:sldId id="309" r:id="rId8"/>
    <p:sldId id="310" r:id="rId9"/>
    <p:sldId id="292" r:id="rId10"/>
    <p:sldId id="311" r:id="rId11"/>
    <p:sldId id="312" r:id="rId12"/>
    <p:sldId id="314" r:id="rId13"/>
    <p:sldId id="313" r:id="rId14"/>
    <p:sldId id="315" r:id="rId15"/>
    <p:sldId id="316" r:id="rId16"/>
    <p:sldId id="317" r:id="rId17"/>
    <p:sldId id="318" r:id="rId18"/>
    <p:sldId id="319" r:id="rId19"/>
    <p:sldId id="320" r:id="rId20"/>
    <p:sldId id="322" r:id="rId21"/>
    <p:sldId id="321" r:id="rId22"/>
    <p:sldId id="323" r:id="rId23"/>
    <p:sldId id="325" r:id="rId24"/>
    <p:sldId id="326" r:id="rId25"/>
    <p:sldId id="327" r:id="rId26"/>
    <p:sldId id="329" r:id="rId27"/>
    <p:sldId id="334" r:id="rId28"/>
    <p:sldId id="332" r:id="rId29"/>
    <p:sldId id="336" r:id="rId30"/>
    <p:sldId id="335" r:id="rId31"/>
    <p:sldId id="337" r:id="rId32"/>
    <p:sldId id="338" r:id="rId33"/>
    <p:sldId id="339" r:id="rId34"/>
    <p:sldId id="340" r:id="rId35"/>
    <p:sldId id="341" r:id="rId36"/>
    <p:sldId id="330" r:id="rId37"/>
    <p:sldId id="331" r:id="rId38"/>
    <p:sldId id="285" r:id="rId39"/>
  </p:sldIdLst>
  <p:sldSz cx="9144000" cy="6858000" type="screen4x3"/>
  <p:notesSz cx="7010400" cy="9236075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Book Antiqua" panose="02040602050305030304" pitchFamily="18" charset="0"/>
      <p:regular r:id="rId46"/>
      <p:bold r:id="rId47"/>
      <p:italic r:id="rId48"/>
      <p:boldItalic r:id="rId49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39F"/>
    <a:srgbClr val="FFFF00"/>
    <a:srgbClr val="86C897"/>
    <a:srgbClr val="66CCFF"/>
    <a:srgbClr val="FF9999"/>
    <a:srgbClr val="FFFFFF"/>
    <a:srgbClr val="FF0000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0" autoAdjust="0"/>
    <p:restoredTop sz="74865" autoAdjust="0"/>
  </p:normalViewPr>
  <p:slideViewPr>
    <p:cSldViewPr>
      <p:cViewPr varScale="1">
        <p:scale>
          <a:sx n="56" d="100"/>
          <a:sy n="56" d="100"/>
        </p:scale>
        <p:origin x="178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12" y="-102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38" y="0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8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72378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38" y="8772378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pPr>
              <a:defRPr/>
            </a:pPr>
            <a:fld id="{5C3C7501-B8F2-4F7A-B026-26E6045083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454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t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38" y="0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t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5388" y="692150"/>
            <a:ext cx="4621212" cy="34655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387767"/>
            <a:ext cx="5608320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2378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b" anchorCtr="0" compatLnSpc="1">
            <a:prstTxWarp prst="textNoShape">
              <a:avLst/>
            </a:prstTxWarp>
          </a:bodyPr>
          <a:lstStyle>
            <a:lvl1pPr defTabSz="927100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38" y="8772378"/>
            <a:ext cx="3037840" cy="46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57" tIns="46378" rIns="92757" bIns="46378" numCol="1" anchor="b" anchorCtr="0" compatLnSpc="1">
            <a:prstTxWarp prst="textNoShape">
              <a:avLst/>
            </a:prstTxWarp>
          </a:bodyPr>
          <a:lstStyle>
            <a:lvl1pPr algn="r" defTabSz="927100">
              <a:defRPr sz="1200"/>
            </a:lvl1pPr>
          </a:lstStyle>
          <a:p>
            <a:pPr>
              <a:defRPr/>
            </a:pPr>
            <a:fld id="{647DAC24-EC51-48ED-840E-4CBC6C2FE0A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2593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46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55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28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7211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5136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799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389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076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183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1406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72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733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768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36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508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99419" y="4387136"/>
            <a:ext cx="5611566" cy="415623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077" indent="-228077">
              <a:spcBef>
                <a:spcPct val="0"/>
              </a:spcBef>
              <a:buFontTx/>
              <a:buNone/>
            </a:pPr>
            <a:r>
              <a:rPr lang="en-US" sz="1400" baseline="0" dirty="0" smtClean="0"/>
              <a:t> 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0889567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077" indent="-228077">
              <a:spcBef>
                <a:spcPct val="0"/>
              </a:spcBef>
              <a:buFontTx/>
              <a:buNone/>
            </a:pPr>
            <a:r>
              <a:rPr lang="en-US" sz="120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903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93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303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643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115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03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6764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718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7226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6256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799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0034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1785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351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1916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01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19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27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08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64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7DAC24-EC51-48ED-840E-4CBC6C2FE0A2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130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4D14CD-499F-4887-A9B2-D70383EFBDD3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0487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Loss Control BKGR Art.jpg"/>
          <p:cNvPicPr>
            <a:picLocks noChangeAspect="1"/>
          </p:cNvPicPr>
          <p:nvPr userDrawn="1"/>
        </p:nvPicPr>
        <p:blipFill>
          <a:blip r:embed="rId3" cstate="print"/>
          <a:srcRect t="8333" b="7500"/>
          <a:stretch>
            <a:fillRect/>
          </a:stretch>
        </p:blipFill>
        <p:spPr bwMode="auto">
          <a:xfrm>
            <a:off x="0" y="1770063"/>
            <a:ext cx="914400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209800"/>
            <a:ext cx="7315200" cy="3810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676400" y="0"/>
            <a:ext cx="5638800" cy="173736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strips dir="rd"/>
    <p:sndAc>
      <p:stSnd>
        <p:snd r:embed="rId1" name="arrow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strips dir="rd"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strips dir="rd"/>
    <p:sndAc>
      <p:stSnd>
        <p:snd r:embed="rId1" name="arrow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7104" y="1984249"/>
            <a:ext cx="36576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0"/>
          </p:nvPr>
        </p:nvSpPr>
        <p:spPr>
          <a:xfrm>
            <a:off x="4617856" y="1981201"/>
            <a:ext cx="36576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strips dir="rd"/>
    <p:sndAc>
      <p:stSnd>
        <p:snd r:embed="rId1" name="arrow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856" y="1984248"/>
            <a:ext cx="3657600" cy="63976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9808" y="2667000"/>
            <a:ext cx="3657600" cy="3279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type="body" idx="10"/>
          </p:nvPr>
        </p:nvSpPr>
        <p:spPr>
          <a:xfrm>
            <a:off x="4596656" y="1981200"/>
            <a:ext cx="3657600" cy="639762"/>
          </a:xfrm>
        </p:spPr>
        <p:txBody>
          <a:bodyPr anchor="ctr">
            <a:noAutofit/>
          </a:bodyPr>
          <a:lstStyle>
            <a:lvl1pPr marL="0" indent="0" algn="ctr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1"/>
          </p:nvPr>
        </p:nvSpPr>
        <p:spPr>
          <a:xfrm>
            <a:off x="4593608" y="2663952"/>
            <a:ext cx="3657600" cy="3279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strips dir="rd"/>
    <p:sndAc>
      <p:stSnd>
        <p:snd r:embed="rId1" name="arrow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4008" y="1981200"/>
            <a:ext cx="4251960" cy="3962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9808" y="1981200"/>
            <a:ext cx="3008313" cy="39624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676400" y="0"/>
            <a:ext cx="5638800" cy="173736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strips dir="rd"/>
    <p:sndAc>
      <p:stSnd>
        <p:snd r:embed="rId1" name="arrow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59808" y="2057400"/>
            <a:ext cx="7315200" cy="3886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1676400" y="0"/>
            <a:ext cx="5638800" cy="173736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oss Control BKGR Art.jpg"/>
          <p:cNvPicPr>
            <a:picLocks noChangeAspect="1"/>
          </p:cNvPicPr>
          <p:nvPr/>
        </p:nvPicPr>
        <p:blipFill>
          <a:blip r:embed="rId2" cstate="print"/>
          <a:srcRect t="8333" b="7500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Loss Control ipad icon 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35250" y="1860550"/>
            <a:ext cx="3854450" cy="3854450"/>
          </a:xfrm>
          <a:prstGeom prst="rect">
            <a:avLst/>
          </a:prstGeom>
          <a:effectLst>
            <a:outerShdw blurRad="469900" dist="393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52600" y="815975"/>
            <a:ext cx="5638800" cy="70802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4000" b="1" dirty="0">
                <a:solidFill>
                  <a:schemeClr val="bg1"/>
                </a:solidFill>
              </a:rPr>
              <a:t>www.losscontrol.org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87663913.jpg"/>
          <p:cNvPicPr>
            <a:picLocks noChangeAspect="1"/>
          </p:cNvPicPr>
          <p:nvPr/>
        </p:nvPicPr>
        <p:blipFill>
          <a:blip r:embed="rId3" cstate="print"/>
          <a:srcRect l="13123" r="11693"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87663913.jpg"/>
          <p:cNvPicPr>
            <a:picLocks noChangeAspect="1"/>
          </p:cNvPicPr>
          <p:nvPr/>
        </p:nvPicPr>
        <p:blipFill>
          <a:blip r:embed="rId3" cstate="print"/>
          <a:srcRect l="13123" r="11693"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2" descr="87663913.jpg"/>
          <p:cNvPicPr>
            <a:picLocks noChangeAspect="1"/>
          </p:cNvPicPr>
          <p:nvPr userDrawn="1"/>
        </p:nvPicPr>
        <p:blipFill>
          <a:blip r:embed="rId3" cstate="print"/>
          <a:srcRect l="13123" r="11693"/>
          <a:stretch>
            <a:fillRect/>
          </a:stretch>
        </p:blipFill>
        <p:spPr bwMode="auto">
          <a:xfrm>
            <a:off x="0" y="0"/>
            <a:ext cx="9144000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  <p:sndAc>
      <p:stSnd>
        <p:snd r:embed="rId1" name="arrow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trips dir="rd"/>
    <p:sndAc>
      <p:stSnd>
        <p:snd r:embed="rId1" name="arrow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4000" r="-25000" b="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81000" y="6172200"/>
            <a:ext cx="8763000" cy="685800"/>
          </a:xfrm>
          <a:prstGeom prst="rect">
            <a:avLst/>
          </a:prstGeom>
          <a:gradFill>
            <a:gsLst>
              <a:gs pos="0">
                <a:schemeClr val="bg1">
                  <a:lumMod val="50000"/>
                  <a:alpha val="52000"/>
                </a:schemeClr>
              </a:gs>
              <a:gs pos="100000">
                <a:schemeClr val="bg1">
                  <a:lumMod val="85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79297" y="6167438"/>
            <a:ext cx="8764704" cy="46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Picture 7" descr="Loss Control Sidebar Art.jpg"/>
          <p:cNvPicPr>
            <a:picLocks noChangeAspect="1"/>
          </p:cNvPicPr>
          <p:nvPr userDrawn="1"/>
        </p:nvPicPr>
        <p:blipFill>
          <a:blip r:embed="rId14" cstate="print"/>
          <a:srcRect b="24167"/>
          <a:stretch>
            <a:fillRect/>
          </a:stretch>
        </p:blipFill>
        <p:spPr bwMode="auto">
          <a:xfrm>
            <a:off x="8610600" y="1657350"/>
            <a:ext cx="5334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7" descr="Loss Control Sidebar Art.jpg"/>
          <p:cNvPicPr>
            <a:picLocks noChangeAspect="1"/>
          </p:cNvPicPr>
          <p:nvPr/>
        </p:nvPicPr>
        <p:blipFill>
          <a:blip r:embed="rId14" cstate="print"/>
          <a:srcRect b="24167"/>
          <a:stretch>
            <a:fillRect/>
          </a:stretch>
        </p:blipFill>
        <p:spPr bwMode="auto">
          <a:xfrm>
            <a:off x="1" y="1657350"/>
            <a:ext cx="5334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6" descr="Loss Control Powerpoint Header Art.jpg"/>
          <p:cNvPicPr>
            <a:picLocks noChangeAspect="1"/>
          </p:cNvPicPr>
          <p:nvPr/>
        </p:nvPicPr>
        <p:blipFill>
          <a:blip r:embed="rId15" cstate="print"/>
          <a:srcRect b="29066"/>
          <a:stretch>
            <a:fillRect/>
          </a:stretch>
        </p:blipFill>
        <p:spPr bwMode="auto">
          <a:xfrm>
            <a:off x="0" y="0"/>
            <a:ext cx="91440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1676400" y="0"/>
            <a:ext cx="56388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65496" y="1981200"/>
            <a:ext cx="7391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Rectangle 8"/>
          <p:cNvSpPr/>
          <p:nvPr/>
        </p:nvSpPr>
        <p:spPr>
          <a:xfrm flipV="1">
            <a:off x="0" y="1730375"/>
            <a:ext cx="9144000" cy="46038"/>
          </a:xfrm>
          <a:prstGeom prst="rect">
            <a:avLst/>
          </a:prstGeom>
          <a:solidFill>
            <a:srgbClr val="990E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6369050"/>
            <a:ext cx="9144000" cy="368300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dirty="0"/>
              <a:t>Loss Control Division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4" r:id="rId7"/>
    <p:sldLayoutId id="2147483825" r:id="rId8"/>
    <p:sldLayoutId id="2147483826" r:id="rId9"/>
    <p:sldLayoutId id="2147483827" r:id="rId10"/>
  </p:sldLayoutIdLst>
  <p:transition>
    <p:strips dir="rd"/>
    <p:sndAc>
      <p:stSnd>
        <p:snd r:embed="rId12" name="arrow.wav"/>
      </p:stSnd>
    </p:sndAc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E5E"/>
        </a:buClr>
        <a:buSzPct val="100000"/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529B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90E5E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529B"/>
        </a:buClr>
        <a:buSzPct val="9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://www.nbcdfw.com/investigations/New-Technology-Could-Stop-Distracted-Officer-Crashes-179601451.html" TargetMode="Externa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hyperlink" Target="../My%20Documents/Bus%20Operations%20safety/camera%20on%20bus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38.pn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sharealogo.com/fmcg/frito-lay-new-vector-logo-download/attachment/frito-lay_new/" TargetMode="External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37.jpeg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hyperlink" Target="http://www.drive4mbm.com/" TargetMode="External"/><Relationship Id="rId9" Type="http://schemas.openxmlformats.org/officeDocument/2006/relationships/image" Target="../media/image32.png"/><Relationship Id="rId14" Type="http://schemas.openxmlformats.org/officeDocument/2006/relationships/hyperlink" Target="http://local.yahoo.com/info-19709661-g-k-service-colorado-springs?tab=photos&amp;pid=0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eotab.com/" TargetMode="External"/><Relationship Id="rId13" Type="http://schemas.openxmlformats.org/officeDocument/2006/relationships/hyperlink" Target="http://www.srrsllc.biz/" TargetMode="External"/><Relationship Id="rId3" Type="http://schemas.openxmlformats.org/officeDocument/2006/relationships/audio" Target="../media/audio1.wav"/><Relationship Id="rId7" Type="http://schemas.openxmlformats.org/officeDocument/2006/relationships/hyperlink" Target="http://www.drivecam.com/" TargetMode="External"/><Relationship Id="rId12" Type="http://schemas.openxmlformats.org/officeDocument/2006/relationships/hyperlink" Target="http://www.txtblocker.com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nsc.org/safety_road/Distracted_Driving/Pages/distracted_driving" TargetMode="External"/><Relationship Id="rId11" Type="http://schemas.openxmlformats.org/officeDocument/2006/relationships/hyperlink" Target="http://www.cellcontrol.com/" TargetMode="External"/><Relationship Id="rId5" Type="http://schemas.openxmlformats.org/officeDocument/2006/relationships/hyperlink" Target="http://www.vtti.vt.edu/" TargetMode="External"/><Relationship Id="rId10" Type="http://schemas.openxmlformats.org/officeDocument/2006/relationships/hyperlink" Target="http://www.inthinc.com/" TargetMode="External"/><Relationship Id="rId4" Type="http://schemas.openxmlformats.org/officeDocument/2006/relationships/hyperlink" Target="http://www.distraction.gov/" TargetMode="External"/><Relationship Id="rId9" Type="http://schemas.openxmlformats.org/officeDocument/2006/relationships/hyperlink" Target="http://www.autohabits.com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h-8PBx7isoM" TargetMode="External"/><Relationship Id="rId5" Type="http://schemas.openxmlformats.org/officeDocument/2006/relationships/hyperlink" Target="http://www.youtube.com/watch?v=sKU7b6UaJsY" TargetMode="External"/><Relationship Id="rId4" Type="http://schemas.openxmlformats.org/officeDocument/2006/relationships/hyperlink" Target="http://www.youtube.com/watch?v=HbjSWDwJILs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8600" y="304801"/>
            <a:ext cx="8839200" cy="114299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latin typeface="Book Antiqua" pitchFamily="18" charset="0"/>
                <a:ea typeface="+mj-ea"/>
                <a:cs typeface="+mj-cs"/>
              </a:rPr>
              <a:t>Driver Management Systems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5" name="Picture 4" descr="Corvette Cell Phone Pi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81200" y="1412543"/>
            <a:ext cx="5334000" cy="3996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5562390"/>
            <a:ext cx="9144000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2800" b="1" dirty="0" smtClean="0">
                <a:latin typeface="Book Antiqua" panose="02040602050305030304" pitchFamily="18" charset="0"/>
              </a:rPr>
              <a:t>By</a:t>
            </a:r>
          </a:p>
          <a:p>
            <a:pPr algn="ctr"/>
            <a:r>
              <a:rPr lang="en-US" sz="2800" b="1" baseline="0" dirty="0" smtClean="0">
                <a:latin typeface="Book Antiqua" panose="02040602050305030304" pitchFamily="18" charset="0"/>
              </a:rPr>
              <a:t>Richard</a:t>
            </a:r>
            <a:r>
              <a:rPr lang="en-US" sz="2800" b="1" dirty="0" smtClean="0">
                <a:latin typeface="Book Antiqua" panose="02040602050305030304" pitchFamily="18" charset="0"/>
              </a:rPr>
              <a:t> Buttenshaw ARM-P, CIC, CSP</a:t>
            </a:r>
            <a:endParaRPr lang="en-US" sz="2800" b="1" baseline="0" dirty="0" smtClean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/>
          <p:cNvSpPr txBox="1">
            <a:spLocks/>
          </p:cNvSpPr>
          <p:nvPr/>
        </p:nvSpPr>
        <p:spPr>
          <a:xfrm>
            <a:off x="685800" y="1981200"/>
            <a:ext cx="7772400" cy="19812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What are the common DMS available?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Why was the DMS installed?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Lessons we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can l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earn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from their use.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ook Antiqua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752600" y="381000"/>
            <a:ext cx="55626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Exploring Technology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pic>
        <p:nvPicPr>
          <p:cNvPr id="4" name="Picture 3" descr="Trash Pick-Up Truck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5410200" y="3886200"/>
            <a:ext cx="2479040" cy="1859280"/>
          </a:xfrm>
          <a:prstGeom prst="rect">
            <a:avLst/>
          </a:prstGeom>
        </p:spPr>
      </p:pic>
      <p:pic>
        <p:nvPicPr>
          <p:cNvPr id="5" name="Picture 4" descr="Orange County Schools Transp-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0" y="3886200"/>
            <a:ext cx="2438400" cy="1828800"/>
          </a:xfrm>
          <a:prstGeom prst="rect">
            <a:avLst/>
          </a:prstGeom>
        </p:spPr>
      </p:pic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676400" y="304800"/>
            <a:ext cx="56388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Driver Management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Systems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33400" y="1981201"/>
            <a:ext cx="8077200" cy="4038599"/>
          </a:xfrm>
          <a:prstGeom prst="rect">
            <a:avLst/>
          </a:prstGeom>
        </p:spPr>
        <p:txBody>
          <a:bodyPr/>
          <a:lstStyle/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Public Call-in Services:   </a:t>
            </a: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“1-866-Safety Is My Goal”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or “How’s My Driving“</a:t>
            </a:r>
          </a:p>
          <a:p>
            <a:pPr marL="742950" marR="0" lvl="0" indent="-7429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ook Antiqua" pitchFamily="18" charset="0"/>
            </a:endParaRPr>
          </a:p>
          <a:p>
            <a:pPr marL="685800" marR="0" lvl="0" indent="-685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Onboard Telematics:   </a:t>
            </a:r>
          </a:p>
          <a:p>
            <a:pPr marL="685800" marR="0" lvl="0" indent="-685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	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Automatically sense and report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v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ehicle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ovement, forces and location.</a:t>
            </a:r>
          </a:p>
          <a:p>
            <a:pPr marL="685800" marR="0" lvl="0" indent="-685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ook Antiqua" pitchFamily="18" charset="0"/>
            </a:endParaRPr>
          </a:p>
          <a:p>
            <a:pPr marL="812800" marR="0" lvl="0" indent="-8128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Onboard Video Recorders: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 Sense sudden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ovement and capture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river </a:t>
            </a:r>
            <a:r>
              <a:rPr lang="en-US" sz="2400" noProof="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a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ctions and behaviors on video.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ook Antiqua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838200"/>
            <a:ext cx="7010400" cy="579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85800" y="0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1-800 How’s My Driving?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457200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Public Call-in Services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1828800"/>
            <a:ext cx="7772400" cy="483209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Be careful of the source of the call.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     Log and investigate these calls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Common complaint calls include: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Ran a stop sign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Not wearing a seat belt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Talking on a cell phone while driving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Taking kids to the movies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Employee parked and taking a nap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Parked outside one house for long periods</a:t>
            </a: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algn="ctr"/>
            <a:endParaRPr lang="en-US" sz="2800" baseline="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501" y="1905000"/>
            <a:ext cx="4033824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sws-detector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14800" y="2667000"/>
            <a:ext cx="43434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274638"/>
            <a:ext cx="91440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Onboard Telematics GPS/GSM/Gravitational Sensors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6400" y="457200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Onboard Telematics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2057400"/>
            <a:ext cx="8077200" cy="501675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Lots of systems on the market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Many now mainstream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Older systems just logged the data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Download the data once a day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New systems use cell technology for real time tracking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Pay monthly fee for service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Data tracked includes: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Location, speed, excessive acceleration and braking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Gravitational sensors detect a wreck has occurred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Some systems even “coach” the driver		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algn="ctr"/>
            <a:endParaRPr lang="en-US" sz="2800" baseline="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066800"/>
            <a:ext cx="8382000" cy="5466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GPS – Telematics Report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5638800" cy="1066800"/>
          </a:xfrm>
        </p:spPr>
        <p:txBody>
          <a:bodyPr/>
          <a:lstStyle/>
          <a:p>
            <a:pPr lvl="0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Telematics Report</a:t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2057400"/>
            <a:ext cx="7391400" cy="501675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Supervisor can get real time alerts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Can be sent directly to your cell phone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Can be used for maintenance tracking too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Mileage, oil change, tire rotation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Area of operation reporting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Vehicle or driver based tracking?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Allows for driver recognition		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algn="ctr"/>
            <a:endParaRPr lang="en-US" sz="2800" baseline="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5638800" cy="1066800"/>
          </a:xfrm>
        </p:spPr>
        <p:txBody>
          <a:bodyPr/>
          <a:lstStyle/>
          <a:p>
            <a:pPr lvl="0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Cell Phone Systems</a:t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1219200" y="2148245"/>
            <a:ext cx="7010400" cy="440120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Lots of standalone simpler systems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Fleet and family versions available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Potential problems: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Using the passengers phone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Pairing it to only one phone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Some use a “cradle” – compatibility issues?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“Complete jammers” – too strict?	</a:t>
            </a:r>
          </a:p>
          <a:p>
            <a:pPr>
              <a:buFont typeface="Arial" pitchFamily="34" charset="0"/>
              <a:buChar char="•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algn="ctr"/>
            <a:endParaRPr lang="en-US" sz="2800" baseline="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rtwaynepolice1115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1447800"/>
            <a:ext cx="5980176" cy="3693858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457200" y="-228600"/>
            <a:ext cx="8305800" cy="16002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Dallas, Fort Worth Police Officers Allowed to Type While Driving</a:t>
            </a:r>
            <a:b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</a:b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4452" y="5331125"/>
            <a:ext cx="82885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Police Departments Change Policy After Seven-Month Investigation</a:t>
            </a:r>
          </a:p>
          <a:p>
            <a:r>
              <a:rPr lang="en-US" sz="2000" dirty="0" smtClean="0"/>
              <a:t>January 2013 NBC Local Report</a:t>
            </a:r>
          </a:p>
          <a:p>
            <a:r>
              <a:rPr lang="en-US" sz="2000" dirty="0" smtClean="0">
                <a:hlinkClick r:id="rId5"/>
              </a:rPr>
              <a:t>www.nbcdfw.com/investigations/New-Technology-Could-Stop-Distracted-Officer-Crashes-179601451.html</a:t>
            </a:r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1752600" y="304800"/>
            <a:ext cx="5562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Driving Safety Statistics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ook Antiqua" pitchFamily="18" charset="0"/>
              <a:ea typeface="+mj-ea"/>
              <a:cs typeface="+mj-cs"/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304800" y="2300664"/>
            <a:ext cx="5638800" cy="3657600"/>
          </a:xfrm>
          <a:prstGeom prst="rect">
            <a:avLst/>
          </a:prstGeom>
        </p:spPr>
        <p:txBody>
          <a:bodyPr/>
          <a:lstStyle/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Someone is injured every 18 seconds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Over 2 million injuries annually are disabling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 person dies in a crash every 11 minutes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Motor vehicle accidents are the most common cause of death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 in 4 fatal work injuries involves a vehicle accident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Distracted Driving accounts for 25% of the crashes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11" descr="stopwatch auto injuries 18 se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2300664"/>
            <a:ext cx="2450027" cy="3109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64868"/>
            <a:ext cx="5638800" cy="1600200"/>
          </a:xfrm>
        </p:spPr>
        <p:txBody>
          <a:bodyPr/>
          <a:lstStyle/>
          <a:p>
            <a:pPr lvl="0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Police Car Distractions</a:t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965068"/>
            <a:ext cx="7620000" cy="446276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Technology for police cars?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Texting laws vs. internal policy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“Archangel II”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Fort Wayne PD helped develop the system</a:t>
            </a:r>
            <a:endParaRPr lang="en-US" sz="2400" b="1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Shuts down laptop input functions above 15mph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Still have access to other data</a:t>
            </a:r>
          </a:p>
          <a:p>
            <a:pPr lvl="1">
              <a:buFont typeface="Arial" pitchFamily="34" charset="0"/>
              <a:buChar char="•"/>
            </a:pP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Public pressure may change things</a:t>
            </a:r>
            <a:endParaRPr lang="en-US" sz="28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algn="ctr"/>
            <a:endParaRPr lang="en-US" sz="2800" baseline="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274560" cy="5246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0" y="240132"/>
            <a:ext cx="9144000" cy="90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Video Monitoring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s Driving Text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76200"/>
            <a:ext cx="8890000" cy="6667500"/>
          </a:xfrm>
          <a:prstGeom prst="rect">
            <a:avLst/>
          </a:prstGeom>
        </p:spPr>
      </p:pic>
    </p:spTree>
  </p:cSld>
  <p:clrMapOvr>
    <a:masterClrMapping/>
  </p:clrMapOvr>
  <p:transition>
    <p:strips dir="rd"/>
    <p:sndAc>
      <p:stSnd>
        <p:snd r:embed="rId5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7"/>
          <p:cNvSpPr>
            <a:spLocks noGrp="1"/>
          </p:cNvSpPr>
          <p:nvPr>
            <p:ph type="title" idx="4294967295"/>
          </p:nvPr>
        </p:nvSpPr>
        <p:spPr>
          <a:xfrm>
            <a:off x="0" y="68263"/>
            <a:ext cx="9144000" cy="1074737"/>
          </a:xfrm>
        </p:spPr>
        <p:txBody>
          <a:bodyPr/>
          <a:lstStyle/>
          <a:p>
            <a:pPr eaLnBrk="1" hangingPunct="1"/>
            <a:r>
              <a:rPr lang="en-US" sz="4800" dirty="0" smtClean="0"/>
              <a:t>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Video Monitoring Flow Diagram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endParaRPr lang="en-US" b="1" dirty="0" smtClean="0"/>
          </a:p>
        </p:txBody>
      </p:sp>
      <p:sp>
        <p:nvSpPr>
          <p:cNvPr id="21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188075"/>
            <a:ext cx="387350" cy="365125"/>
          </a:xfrm>
          <a:prstGeom prst="rect">
            <a:avLst/>
          </a:prstGeom>
        </p:spPr>
        <p:txBody>
          <a:bodyPr/>
          <a:lstStyle/>
          <a:p>
            <a:pPr algn="l">
              <a:defRPr/>
            </a:pPr>
            <a:fld id="{FA74E6CE-5D8A-4026-A44D-3D6B5666BD95}" type="slidenum">
              <a:rPr lang="en-US"/>
              <a:pPr algn="l">
                <a:defRPr/>
              </a:pPr>
              <a:t>23</a:t>
            </a:fld>
            <a:endParaRPr lang="en-US" dirty="0"/>
          </a:p>
        </p:txBody>
      </p:sp>
      <p:pic>
        <p:nvPicPr>
          <p:cNvPr id="22532" name="Picture 32" descr="DriveCam Illustration_4.jpg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/>
          <a:srcRect l="15559" t="12590" r="5688" b="20934"/>
          <a:stretch>
            <a:fillRect/>
          </a:stretch>
        </p:blipFill>
        <p:spPr bwMode="auto">
          <a:xfrm>
            <a:off x="-7938" y="1060450"/>
            <a:ext cx="914400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Connector 19"/>
          <p:cNvCxnSpPr/>
          <p:nvPr/>
        </p:nvCxnSpPr>
        <p:spPr>
          <a:xfrm rot="5400000">
            <a:off x="4292600" y="3184526"/>
            <a:ext cx="796925" cy="254000"/>
          </a:xfrm>
          <a:prstGeom prst="line">
            <a:avLst/>
          </a:prstGeom>
          <a:ln>
            <a:solidFill>
              <a:schemeClr val="bg1">
                <a:alpha val="2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224088" y="1963738"/>
            <a:ext cx="409575" cy="409575"/>
          </a:xfrm>
          <a:prstGeom prst="ellipse">
            <a:avLst/>
          </a:prstGeom>
          <a:solidFill>
            <a:schemeClr val="tx2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1997075" y="1943100"/>
            <a:ext cx="873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Calibri" pitchFamily="34" charset="0"/>
              </a:rPr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4935538" y="1401763"/>
            <a:ext cx="411162" cy="41116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778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7" name="TextBox 8"/>
          <p:cNvSpPr txBox="1">
            <a:spLocks noChangeArrowheads="1"/>
          </p:cNvSpPr>
          <p:nvPr/>
        </p:nvSpPr>
        <p:spPr bwMode="auto">
          <a:xfrm>
            <a:off x="4702175" y="1371600"/>
            <a:ext cx="873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6" name="Oval 25"/>
          <p:cNvSpPr/>
          <p:nvPr/>
        </p:nvSpPr>
        <p:spPr>
          <a:xfrm>
            <a:off x="7054850" y="2341563"/>
            <a:ext cx="411163" cy="411162"/>
          </a:xfrm>
          <a:prstGeom prst="ellipse">
            <a:avLst/>
          </a:prstGeom>
          <a:solidFill>
            <a:schemeClr val="tx2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39" name="TextBox 10"/>
          <p:cNvSpPr txBox="1">
            <a:spLocks noChangeArrowheads="1"/>
          </p:cNvSpPr>
          <p:nvPr/>
        </p:nvSpPr>
        <p:spPr bwMode="auto">
          <a:xfrm>
            <a:off x="7054850" y="2312988"/>
            <a:ext cx="411163" cy="41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Calibri" pitchFamily="34" charset="0"/>
              </a:rPr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7131050" y="4406900"/>
            <a:ext cx="412750" cy="412750"/>
          </a:xfrm>
          <a:prstGeom prst="ellipse">
            <a:avLst/>
          </a:prstGeom>
          <a:solidFill>
            <a:schemeClr val="tx2">
              <a:lumMod val="75000"/>
            </a:schemeClr>
          </a:solidFill>
          <a:ln w="2159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41" name="TextBox 12"/>
          <p:cNvSpPr txBox="1">
            <a:spLocks noChangeArrowheads="1"/>
          </p:cNvSpPr>
          <p:nvPr/>
        </p:nvSpPr>
        <p:spPr bwMode="auto">
          <a:xfrm>
            <a:off x="6902450" y="4370388"/>
            <a:ext cx="8731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Calibri" pitchFamily="34" charset="0"/>
              </a:rPr>
              <a:t>4</a:t>
            </a:r>
          </a:p>
        </p:txBody>
      </p:sp>
      <p:sp>
        <p:nvSpPr>
          <p:cNvPr id="30" name="Oval 29"/>
          <p:cNvSpPr/>
          <p:nvPr/>
        </p:nvSpPr>
        <p:spPr>
          <a:xfrm>
            <a:off x="1404938" y="3854450"/>
            <a:ext cx="411162" cy="411163"/>
          </a:xfrm>
          <a:prstGeom prst="ellipse">
            <a:avLst/>
          </a:prstGeom>
          <a:solidFill>
            <a:schemeClr val="tx2">
              <a:lumMod val="75000"/>
            </a:schemeClr>
          </a:solidFill>
          <a:ln w="2159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43" name="TextBox 16"/>
          <p:cNvSpPr txBox="1">
            <a:spLocks noChangeArrowheads="1"/>
          </p:cNvSpPr>
          <p:nvPr/>
        </p:nvSpPr>
        <p:spPr bwMode="auto">
          <a:xfrm>
            <a:off x="1177925" y="3822700"/>
            <a:ext cx="871538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Calibri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08088" y="2298700"/>
            <a:ext cx="1490662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Capture </a:t>
            </a: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risky </a:t>
            </a:r>
          </a:p>
          <a:p>
            <a:pPr fontAlgn="auto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driving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722688" y="1298575"/>
            <a:ext cx="1311275" cy="974725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17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Upload</a:t>
            </a: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17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triggered </a:t>
            </a:r>
          </a:p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kern="17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event </a:t>
            </a:r>
            <a:br>
              <a:rPr lang="en-US" b="1" kern="1700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b="1" kern="17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via Cell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234238" y="2794000"/>
            <a:ext cx="1743075" cy="823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9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Review, analyze </a:t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and score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57263" y="4265613"/>
            <a:ext cx="15652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Safer</a:t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driver </a:t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returns to</a:t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the field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06800" y="5907088"/>
            <a:ext cx="2032000" cy="341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Coach driver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10375" y="4868863"/>
            <a:ext cx="2028825" cy="1019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Clients access data via webs to view events, dashboards and reports</a:t>
            </a:r>
          </a:p>
        </p:txBody>
      </p:sp>
      <p:cxnSp>
        <p:nvCxnSpPr>
          <p:cNvPr id="38" name="Straight Connector 37"/>
          <p:cNvCxnSpPr/>
          <p:nvPr/>
        </p:nvCxnSpPr>
        <p:spPr>
          <a:xfrm rot="10800000">
            <a:off x="3792538" y="3243263"/>
            <a:ext cx="1930400" cy="1100137"/>
          </a:xfrm>
          <a:prstGeom prst="line">
            <a:avLst/>
          </a:prstGeom>
          <a:ln>
            <a:solidFill>
              <a:schemeClr val="bg1">
                <a:alpha val="2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10800000" flipV="1">
            <a:off x="2997200" y="3471863"/>
            <a:ext cx="3048000" cy="635000"/>
          </a:xfrm>
          <a:prstGeom prst="line">
            <a:avLst/>
          </a:prstGeom>
          <a:ln>
            <a:solidFill>
              <a:schemeClr val="bg1">
                <a:alpha val="2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16200000" flipH="1">
            <a:off x="3921919" y="4158456"/>
            <a:ext cx="1343025" cy="42863"/>
          </a:xfrm>
          <a:prstGeom prst="line">
            <a:avLst/>
          </a:prstGeom>
          <a:ln>
            <a:solidFill>
              <a:schemeClr val="bg1">
                <a:alpha val="22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3944938" y="3192463"/>
            <a:ext cx="1258887" cy="960437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54" name="TextBox 30"/>
          <p:cNvSpPr txBox="1">
            <a:spLocks noChangeArrowheads="1"/>
          </p:cNvSpPr>
          <p:nvPr/>
        </p:nvSpPr>
        <p:spPr bwMode="auto">
          <a:xfrm>
            <a:off x="3937000" y="3351213"/>
            <a:ext cx="1266825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dirty="0">
                <a:solidFill>
                  <a:schemeClr val="bg1"/>
                </a:solidFill>
                <a:latin typeface="Calibri" pitchFamily="34" charset="0"/>
              </a:rPr>
              <a:t>Driver Risk Management Program</a:t>
            </a:r>
          </a:p>
          <a:p>
            <a:pPr algn="ctr">
              <a:lnSpc>
                <a:spcPts val="1500"/>
              </a:lnSpc>
            </a:pPr>
            <a:endParaRPr lang="en-US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3157538" y="5789613"/>
            <a:ext cx="411162" cy="411162"/>
          </a:xfrm>
          <a:prstGeom prst="ellipse">
            <a:avLst/>
          </a:prstGeom>
          <a:solidFill>
            <a:schemeClr val="tx2">
              <a:lumMod val="75000"/>
            </a:schemeClr>
          </a:solidFill>
          <a:ln w="2286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2556" name="TextBox 33"/>
          <p:cNvSpPr txBox="1">
            <a:spLocks noChangeArrowheads="1"/>
          </p:cNvSpPr>
          <p:nvPr/>
        </p:nvSpPr>
        <p:spPr bwMode="auto">
          <a:xfrm>
            <a:off x="2936875" y="5770563"/>
            <a:ext cx="873125" cy="44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300" dirty="0">
                <a:solidFill>
                  <a:schemeClr val="bg1"/>
                </a:solidFill>
                <a:latin typeface="Calibri" pitchFamily="34" charset="0"/>
              </a:rPr>
              <a:t>5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9144000" cy="9144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Video Sent To A Review Center 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371600"/>
            <a:ext cx="83058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>
          <a:xfrm>
            <a:off x="0" y="1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Sample Management Report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09600" y="1905000"/>
            <a:ext cx="8077200" cy="3048000"/>
          </a:xfrm>
          <a:prstGeom prst="rect">
            <a:avLst/>
          </a:prstGeom>
        </p:spPr>
        <p:txBody>
          <a:bodyPr/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Study Conducted By Richard Pollock 			-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CLMI Corporation (Training Developers)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Study Focused on Local Delivery Operations and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Safety Issues Over the Past 20 Years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Direct Delivery Leadership Council (DDLC)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DDLC Focuses on Networking, Benchmarking, Best Practices and Real-World Solutions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				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4724400"/>
            <a:ext cx="2506692" cy="1232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5638800" cy="1066800"/>
          </a:xfrm>
        </p:spPr>
        <p:txBody>
          <a:bodyPr/>
          <a:lstStyle/>
          <a:p>
            <a:pPr lvl="0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DMS Study</a:t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endParaRPr lang="en-US" sz="4000" dirty="0"/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7" descr="mbmheader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33601" y="5118185"/>
            <a:ext cx="3209925" cy="65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13" descr="Frito Lay New Logo Download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057400"/>
            <a:ext cx="2819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15" descr="Lance Inc.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11492" y="4953000"/>
            <a:ext cx="2237610" cy="1305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itle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9144000" cy="1447800"/>
          </a:xfrm>
        </p:spPr>
        <p:txBody>
          <a:bodyPr/>
          <a:lstStyle/>
          <a:p>
            <a:pPr eaLnBrk="1" hangingPunct="1"/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DDLC – Direct Delivery Leadership Council</a:t>
            </a:r>
          </a:p>
        </p:txBody>
      </p:sp>
      <p:pic>
        <p:nvPicPr>
          <p:cNvPr id="5126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038600"/>
            <a:ext cx="2209800" cy="140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4600" y="3915128"/>
            <a:ext cx="403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 dirty="0">
              <a:latin typeface="Calibri" pitchFamily="34" charset="0"/>
            </a:endParaRPr>
          </a:p>
        </p:txBody>
      </p:sp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461" y="5638801"/>
            <a:ext cx="1777140" cy="1146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819400" y="6155897"/>
            <a:ext cx="2774576" cy="70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21824" y="3543300"/>
            <a:ext cx="262217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7" descr="http://f33.yahoofs.com/mapann/2571/tn_e1dff430d69019.jpg?lc_____D0bNbb7V4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38999" y="4935564"/>
            <a:ext cx="1272521" cy="1406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9" descr="&lt;br /&gt;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14600" y="1644650"/>
            <a:ext cx="28289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1371600"/>
            <a:ext cx="3195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444613" y="2301033"/>
            <a:ext cx="3588771" cy="1242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209800" y="2714272"/>
            <a:ext cx="3133725" cy="1658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8" name="Picture 23" descr="http://www.howardcc.edu/bin/l/u/PFGLogo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603376" y="1562100"/>
            <a:ext cx="4495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 bwMode="auto">
          <a:xfrm>
            <a:off x="685800" y="1981200"/>
            <a:ext cx="784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Study Represents: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8,500 Locations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110,000  Vehicles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60% Straights Trucks, 54% Tractor/Trailer,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SzPct val="100000"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43% Light Trucks, 29% Step Vans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100,000+ Drivers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70% of Respondents Utilize a DMS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76400" y="304800"/>
            <a:ext cx="5715000" cy="1600200"/>
          </a:xfrm>
        </p:spPr>
        <p:txBody>
          <a:bodyPr/>
          <a:lstStyle/>
          <a:p>
            <a:pPr lvl="0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Size and Scope of </a:t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the Study</a:t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endParaRPr lang="en-US" sz="4000" dirty="0"/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My Documents\DDLC\DDLC ChartExport 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71450"/>
            <a:ext cx="8610600" cy="645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/>
          </p:cNvSpPr>
          <p:nvPr/>
        </p:nvSpPr>
        <p:spPr>
          <a:xfrm>
            <a:off x="609600" y="1981200"/>
            <a:ext cx="7924800" cy="223996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Distracted driver = Auto liability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e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xposure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Driver behavior key in accident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p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revention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Understand Driver Management System (DMS) value</a:t>
            </a:r>
          </a:p>
        </p:txBody>
      </p:sp>
      <p:pic>
        <p:nvPicPr>
          <p:cNvPr id="8" name="Picture 7" descr="Coco Cola.jpg"/>
          <p:cNvPicPr>
            <a:picLocks noChangeAspect="1"/>
          </p:cNvPicPr>
          <p:nvPr/>
        </p:nvPicPr>
        <p:blipFill>
          <a:blip r:embed="rId4" cstate="print"/>
          <a:srcRect l="20646" t="12830" r="40280" b="31525"/>
          <a:stretch>
            <a:fillRect/>
          </a:stretch>
        </p:blipFill>
        <p:spPr>
          <a:xfrm>
            <a:off x="3505200" y="3733800"/>
            <a:ext cx="1911955" cy="210398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 descr="Pages from Huang Driver Feedback.jpg"/>
          <p:cNvPicPr>
            <a:picLocks noChangeAspect="1"/>
          </p:cNvPicPr>
          <p:nvPr/>
        </p:nvPicPr>
        <p:blipFill>
          <a:blip r:embed="rId5" cstate="print"/>
          <a:srcRect l="5535" r="4935" b="40880"/>
          <a:stretch>
            <a:fillRect/>
          </a:stretch>
        </p:blipFill>
        <p:spPr>
          <a:xfrm>
            <a:off x="5791200" y="3733800"/>
            <a:ext cx="2447973" cy="209190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10" name="Rectangle 2"/>
          <p:cNvSpPr txBox="1">
            <a:spLocks/>
          </p:cNvSpPr>
          <p:nvPr/>
        </p:nvSpPr>
        <p:spPr>
          <a:xfrm>
            <a:off x="1752600" y="228600"/>
            <a:ext cx="5486400" cy="12954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ea typeface="+mj-ea"/>
                <a:cs typeface="+mj-cs"/>
              </a:rPr>
              <a:t>The Issues and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Objectives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2133600"/>
            <a:ext cx="7924800" cy="3733800"/>
          </a:xfrm>
        </p:spPr>
        <p:txBody>
          <a:bodyPr/>
          <a:lstStyle/>
          <a:p>
            <a:pPr marL="690563" indent="-466725">
              <a:buFont typeface="Calibri" pitchFamily="34" charset="0"/>
              <a:buAutoNum type="arabicPeriod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Respondents using DMS believe that their system is working. </a:t>
            </a:r>
          </a:p>
          <a:p>
            <a:pPr marL="690563" indent="-466725">
              <a:buFont typeface="Arial" charset="0"/>
              <a:buAutoNum type="arabicPeriod" startAt="2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Significant results can be expected in less than one year. </a:t>
            </a:r>
          </a:p>
          <a:p>
            <a:pPr marL="690563" indent="-466725">
              <a:buFont typeface="Arial" charset="0"/>
              <a:buAutoNum type="arabicPeriod" startAt="2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Supervisors/location managers are expected to train and coach drivers.</a:t>
            </a:r>
          </a:p>
          <a:p>
            <a:pPr marL="690563" indent="-466725">
              <a:buFont typeface="Arial" charset="0"/>
              <a:buAutoNum type="arabicPeriod" startAt="2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Coaching/communication training for trainers is lacking and ineffective.</a:t>
            </a:r>
          </a:p>
          <a:p>
            <a:pPr marL="690563" indent="-466725">
              <a:buFont typeface="Arial" charset="0"/>
              <a:buAutoNum type="arabicPeriod" startAt="2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In the driver Train–the-Trainer programs, 81% indicated a lack of training or the effectiveness.  </a:t>
            </a:r>
          </a:p>
          <a:p>
            <a:pPr marL="690563" indent="-466725">
              <a:buFont typeface="Arial" charset="0"/>
              <a:buAutoNum type="arabicPeriod" startAt="2"/>
            </a:pP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Supervisory coaching and communications skills need to be improved.</a:t>
            </a:r>
          </a:p>
          <a:p>
            <a:pPr marL="690563" indent="-466725">
              <a:buFont typeface="Arial" charset="0"/>
              <a:buAutoNum type="arabicPeriod" startAt="2"/>
            </a:pPr>
            <a:endParaRPr lang="en-US" sz="2000" dirty="0" smtClean="0"/>
          </a:p>
          <a:p>
            <a:pPr marL="690563" indent="-466725">
              <a:buFont typeface="Arial" charset="0"/>
              <a:buAutoNum type="arabicPeriod" startAt="2"/>
            </a:pPr>
            <a:endParaRPr lang="en-US" sz="2400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5715000" cy="1600200"/>
          </a:xfrm>
        </p:spPr>
        <p:txBody>
          <a:bodyPr/>
          <a:lstStyle/>
          <a:p>
            <a:pPr lvl="0"/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Study Conclusions</a:t>
            </a:r>
            <a:endParaRPr lang="en-US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140700" cy="437356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Positive Aspects: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Problem drivers are identified so coaching and follow up coaching instruction can occur.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Coaching can reinforce training principles.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Once “coached”, drivers usually do not have repeat infractions.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The use of a DMS can significantly reduce crashes and fuel consumption.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Can be used to exonerate a driver.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253" y="152400"/>
            <a:ext cx="9144000" cy="1265238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DMS Study Results</a:t>
            </a:r>
            <a:b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Positive Aspects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7253" y="152400"/>
            <a:ext cx="9144000" cy="1265238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DMS Study Results</a:t>
            </a:r>
            <a:b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Negative Aspects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905000"/>
            <a:ext cx="8382000" cy="5526088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800" b="1" u="sng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Negative Aspects: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Nearly all DMS reports are negative in nature.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Behavior modification often based on discipline or negative consequences.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Lack of positive reinforcement limits or sustainability of the behavior change.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Discussion among peers tends to be negative.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Close-Call &amp; Near-Miss reporting discouraged.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001000" cy="4038600"/>
          </a:xfrm>
        </p:spPr>
        <p:txBody>
          <a:bodyPr/>
          <a:lstStyle/>
          <a:p>
            <a:pPr marL="514350" indent="-5143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Start with a pilot program and make it known</a:t>
            </a:r>
          </a:p>
          <a:p>
            <a:pPr marL="569913" indent="-569913">
              <a:buFont typeface="Arial" charset="0"/>
              <a:buNone/>
              <a:tabLst>
                <a:tab pos="862013" algn="l"/>
              </a:tabLst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	-  Information gathering and not for discipline</a:t>
            </a:r>
          </a:p>
          <a:p>
            <a:pPr marL="569913" indent="-569913">
              <a:buFont typeface="Arial" charset="0"/>
              <a:buNone/>
              <a:tabLst>
                <a:tab pos="862013" algn="l"/>
              </a:tabLst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	-  Use interdisciplinary work teams</a:t>
            </a:r>
          </a:p>
          <a:p>
            <a:pPr marL="569913" indent="-569913">
              <a:buFont typeface="Arial" charset="0"/>
              <a:buNone/>
              <a:tabLst>
                <a:tab pos="862013" algn="l"/>
              </a:tabLst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	-  Create clearly defined goals for the program </a:t>
            </a:r>
          </a:p>
          <a:p>
            <a:pPr marL="514350" indent="-514350">
              <a:buFont typeface="Arial" charset="0"/>
              <a:buNone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	-  Validate training and practice coaching</a:t>
            </a:r>
          </a:p>
          <a:p>
            <a:pPr marL="514350" indent="-5143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Establish the DMS as an education system and not a 	discipline system</a:t>
            </a:r>
          </a:p>
          <a:p>
            <a:pPr marL="514350" indent="-5143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Establish “trust” with the drivers and eliminate the 	“fear” of what might happen.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Starting a Driver </a:t>
            </a:r>
            <a:b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Management System</a:t>
            </a:r>
            <a:endParaRPr lang="en-US" sz="40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001000" cy="3124200"/>
          </a:xfrm>
        </p:spPr>
        <p:txBody>
          <a:bodyPr/>
          <a:lstStyle/>
          <a:p>
            <a:pPr marL="514350" indent="-514350">
              <a:tabLst>
                <a:tab pos="517525" algn="l"/>
              </a:tabLst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Constantly evaluate the quality of the coaching 	events between the drivers and supervisors.</a:t>
            </a:r>
          </a:p>
          <a:p>
            <a:pPr marL="514350" indent="-5143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Be willing to listen and learn from the drivers.</a:t>
            </a:r>
          </a:p>
          <a:p>
            <a:pPr marL="514350" indent="-5143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Always be “just” with discipline, and provide rewards for demonstrated safe behavior.</a:t>
            </a:r>
          </a:p>
          <a:p>
            <a:pPr marL="514350" indent="-5143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Create a culture of sharing:  near-misses, closes-calls, great maneuvers, and overall successful Operations.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724400"/>
            <a:ext cx="9144000" cy="1538346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Success Depends On</a:t>
            </a:r>
            <a:b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r>
              <a:rPr lang="en-US" sz="3600" u="sng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Effective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Coaching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3048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Tips To Increase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Success With DMS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62000" y="2500700"/>
            <a:ext cx="7696200" cy="2599367"/>
          </a:xfrm>
        </p:spPr>
        <p:txBody>
          <a:bodyPr/>
          <a:lstStyle/>
          <a:p>
            <a:pPr marL="514350" indent="-514350">
              <a:tabLst>
                <a:tab pos="517525" algn="l"/>
              </a:tabLst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Create a culture of accountability for at-fault accidents or equipment damage.</a:t>
            </a:r>
          </a:p>
          <a:p>
            <a:pPr marL="514350" indent="-5143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Get the safety committee to review each accident to get different views of attributing fault.</a:t>
            </a:r>
          </a:p>
          <a:p>
            <a:pPr marL="514350" indent="-5143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Develop a written policy detailing accountability.</a:t>
            </a:r>
          </a:p>
          <a:p>
            <a:pPr marL="514350" indent="-514350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Use for vehicle, equipment and property damage.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47700" y="1892779"/>
            <a:ext cx="78105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B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B"/>
              </a:buClr>
              <a:buSzPct val="9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17525" algn="l"/>
              </a:tabLst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How to be consistent and fair with discipline: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057454" y="5100067"/>
            <a:ext cx="6876691" cy="999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SzPct val="100000"/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B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0E5E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29B"/>
              </a:buClr>
              <a:buSzPct val="90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tabLst>
                <a:tab pos="517525" algn="l"/>
              </a:tabLst>
            </a:pP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See Reference Document #AXIN-009 on www.losscontrol.org for a sample policy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638299" y="400917"/>
            <a:ext cx="571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Accountability for Accidents</a:t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14551161"/>
      </p:ext>
    </p:extLst>
  </p:cSld>
  <p:clrMapOvr>
    <a:masterClrMapping/>
  </p:clrMapOvr>
  <p:transition>
    <p:strips dir="rd"/>
    <p:sndAc>
      <p:stSnd>
        <p:snd r:embed="rId3" name="arrow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8001000" cy="4711460"/>
          </a:xfrm>
        </p:spPr>
        <p:txBody>
          <a:bodyPr/>
          <a:lstStyle/>
          <a:p>
            <a:r>
              <a:rPr lang="en-US" sz="2400" dirty="0" smtClean="0">
                <a:latin typeface="Book Antiqua" pitchFamily="18" charset="0"/>
                <a:hlinkClick r:id="rId4"/>
              </a:rPr>
              <a:t>www.distraction.gov</a:t>
            </a:r>
            <a:endParaRPr lang="en-US" sz="2400" dirty="0" smtClean="0">
              <a:latin typeface="Book Antiqua" pitchFamily="18" charset="0"/>
            </a:endParaRPr>
          </a:p>
          <a:p>
            <a:r>
              <a:rPr lang="en-US" sz="2400" dirty="0" smtClean="0">
                <a:latin typeface="Book Antiqua" pitchFamily="18" charset="0"/>
                <a:hlinkClick r:id="rId5"/>
              </a:rPr>
              <a:t>www.vtti.vt.edu</a:t>
            </a:r>
            <a:endParaRPr lang="en-US" sz="2400" dirty="0" smtClean="0">
              <a:latin typeface="Book Antiqua" pitchFamily="18" charset="0"/>
            </a:endParaRPr>
          </a:p>
          <a:p>
            <a:r>
              <a:rPr lang="en-US" sz="2400" u="sng" dirty="0" smtClean="0">
                <a:latin typeface="Book Antiqua" pitchFamily="18" charset="0"/>
                <a:hlinkClick r:id="rId6"/>
              </a:rPr>
              <a:t>www.nsc.org/safety_road/Distracted_Driving/Pages/distracted_driving</a:t>
            </a:r>
            <a:endParaRPr lang="en-US" sz="2400" u="sng" dirty="0" smtClean="0">
              <a:latin typeface="Book Antiqua" pitchFamily="18" charset="0"/>
            </a:endParaRPr>
          </a:p>
          <a:p>
            <a:r>
              <a:rPr lang="en-US" sz="2400" u="sng" dirty="0" smtClean="0">
                <a:latin typeface="Book Antiqua" pitchFamily="18" charset="0"/>
                <a:hlinkClick r:id="rId7"/>
              </a:rPr>
              <a:t>www.drivecam.com</a:t>
            </a:r>
            <a:endParaRPr lang="en-US" sz="2400" u="sng" dirty="0" smtClean="0">
              <a:latin typeface="Book Antiqua" pitchFamily="18" charset="0"/>
            </a:endParaRPr>
          </a:p>
          <a:p>
            <a:r>
              <a:rPr lang="en-US" sz="2400" dirty="0" smtClean="0">
                <a:latin typeface="Book Antiqua" panose="02040602050305030304" pitchFamily="18" charset="0"/>
                <a:hlinkClick r:id="rId8"/>
              </a:rPr>
              <a:t>www.geotab.com</a:t>
            </a:r>
            <a:r>
              <a:rPr lang="en-US" sz="2400" dirty="0" smtClean="0">
                <a:latin typeface="Book Antiqua" panose="02040602050305030304" pitchFamily="18" charset="0"/>
              </a:rPr>
              <a:t> </a:t>
            </a:r>
            <a:endParaRPr lang="en-US" sz="2400" u="sng" dirty="0" smtClean="0">
              <a:latin typeface="Book Antiqua" pitchFamily="18" charset="0"/>
            </a:endParaRPr>
          </a:p>
          <a:p>
            <a:r>
              <a:rPr lang="en-US" sz="2400" u="sng" dirty="0" smtClean="0">
                <a:latin typeface="Book Antiqua" pitchFamily="18" charset="0"/>
                <a:hlinkClick r:id="rId9"/>
              </a:rPr>
              <a:t>www.autohabits.com</a:t>
            </a:r>
            <a:endParaRPr lang="en-US" sz="2400" dirty="0" smtClean="0">
              <a:latin typeface="Book Antiqua" pitchFamily="18" charset="0"/>
            </a:endParaRPr>
          </a:p>
          <a:p>
            <a:r>
              <a:rPr lang="en-US" sz="2400" u="sng" dirty="0" smtClean="0">
                <a:latin typeface="Book Antiqua" pitchFamily="18" charset="0"/>
                <a:hlinkClick r:id="rId10"/>
              </a:rPr>
              <a:t>www.inthinc.com</a:t>
            </a:r>
            <a:endParaRPr lang="en-US" sz="2400" dirty="0" smtClean="0">
              <a:latin typeface="Book Antiqua" pitchFamily="18" charset="0"/>
            </a:endParaRPr>
          </a:p>
          <a:p>
            <a:r>
              <a:rPr lang="en-US" sz="2400" u="sng" dirty="0" smtClean="0">
                <a:latin typeface="Book Antiqua" pitchFamily="18" charset="0"/>
                <a:hlinkClick r:id="rId11"/>
              </a:rPr>
              <a:t>www.cellcontrol.com</a:t>
            </a:r>
            <a:endParaRPr lang="en-US" sz="2400" dirty="0" smtClean="0">
              <a:latin typeface="Book Antiqua" pitchFamily="18" charset="0"/>
            </a:endParaRPr>
          </a:p>
          <a:p>
            <a:r>
              <a:rPr lang="en-US" sz="2400" u="sng" dirty="0" smtClean="0">
                <a:latin typeface="Book Antiqua" pitchFamily="18" charset="0"/>
                <a:hlinkClick r:id="rId12"/>
              </a:rPr>
              <a:t>www.txtblocker.com</a:t>
            </a:r>
            <a:endParaRPr lang="en-US" sz="2400" u="sng" dirty="0" smtClean="0">
              <a:latin typeface="Book Antiqua" pitchFamily="18" charset="0"/>
            </a:endParaRPr>
          </a:p>
          <a:p>
            <a:endParaRPr lang="en-US" u="sng" dirty="0" smtClean="0"/>
          </a:p>
          <a:p>
            <a:pPr>
              <a:buNone/>
            </a:pPr>
            <a:endParaRPr lang="en-US" dirty="0" smtClean="0"/>
          </a:p>
          <a:p>
            <a:endParaRPr lang="en-US" u="sng" dirty="0" smtClean="0"/>
          </a:p>
          <a:p>
            <a:endParaRPr lang="en-US" sz="2400" b="1" u="sng" dirty="0" smtClean="0"/>
          </a:p>
          <a:p>
            <a:endParaRPr lang="en-US" sz="2400" b="1" dirty="0" smtClean="0"/>
          </a:p>
          <a:p>
            <a:pPr marL="293688" lvl="1" indent="0">
              <a:buFont typeface="Arial" pitchFamily="34" charset="0"/>
              <a:buChar char="•"/>
              <a:tabLst>
                <a:tab pos="293688" algn="l"/>
              </a:tabLst>
            </a:pPr>
            <a:endParaRPr lang="en-US" sz="2400" b="1" dirty="0" smtClean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5638800" cy="1066800"/>
          </a:xfrm>
        </p:spPr>
        <p:txBody>
          <a:bodyPr/>
          <a:lstStyle/>
          <a:p>
            <a:pPr lvl="0"/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Resources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4876800" y="5638800"/>
            <a:ext cx="3962400" cy="46166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Book Antiqua" pitchFamily="18" charset="0"/>
                <a:hlinkClick r:id="rId13"/>
              </a:rPr>
              <a:t>www.srrsllc.biz</a:t>
            </a:r>
            <a:endParaRPr lang="en-US" sz="2400" u="sng" dirty="0">
              <a:latin typeface="Book Antiqua" pitchFamily="18" charset="0"/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09600" y="1981200"/>
            <a:ext cx="8229600" cy="4190999"/>
          </a:xfrm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Impossible Belgium driving test video:</a:t>
            </a:r>
          </a:p>
          <a:p>
            <a:pPr lvl="1" eaLnBrk="1" hangingPunct="1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hlinkClick r:id="rId4"/>
              </a:rPr>
              <a:t>http://www.youtube.com/watch?v=HbjSWDwJILs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lvl="1" eaLnBrk="1" hangingPunct="1"/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UK texting commercial (graphic):</a:t>
            </a:r>
          </a:p>
          <a:p>
            <a:pPr lvl="1" eaLnBrk="1" hangingPunct="1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hlinkClick r:id="rId5"/>
              </a:rPr>
              <a:t>http://www.youtube.com/watch?v=sKU7b6UaJsY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</a:p>
          <a:p>
            <a:pPr lvl="1" eaLnBrk="1" hangingPunct="1"/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eaLnBrk="1" hangingPunct="1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Best seat belt ad ever video:</a:t>
            </a:r>
          </a:p>
          <a:p>
            <a:pPr lvl="1" eaLnBrk="1" hangingPunct="1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hlinkClick r:id="rId6"/>
              </a:rPr>
              <a:t>http://www.youtube.com/watch?v=h-8PBx7isoM</a:t>
            </a:r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  <a:p>
            <a:pPr lvl="1" eaLnBrk="1" hangingPunct="1"/>
            <a:endParaRPr lang="en-US" sz="2400" dirty="0" smtClean="0">
              <a:solidFill>
                <a:schemeClr val="accent1">
                  <a:lumMod val="50000"/>
                </a:schemeClr>
              </a:solidFill>
              <a:latin typeface="Book Antiqua" pitchFamily="18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533400"/>
            <a:ext cx="5638800" cy="1066800"/>
          </a:xfrm>
        </p:spPr>
        <p:txBody>
          <a:bodyPr/>
          <a:lstStyle/>
          <a:p>
            <a:pPr lvl="0"/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Other Resources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/>
            </a:r>
            <a:b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endParaRPr lang="en-US" sz="4000" dirty="0"/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0" y="533400"/>
            <a:ext cx="5486400" cy="101566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6000" b="1" baseline="0" dirty="0" smtClean="0">
                <a:latin typeface="+mj-lt"/>
              </a:rPr>
              <a:t>Questions?</a:t>
            </a:r>
            <a:r>
              <a:rPr lang="en-US" sz="6000" b="1" baseline="0" dirty="0" smtClean="0">
                <a:solidFill>
                  <a:schemeClr val="accent1"/>
                </a:solidFill>
                <a:latin typeface="+mj-lt"/>
              </a:rPr>
              <a:t> </a:t>
            </a:r>
          </a:p>
        </p:txBody>
      </p:sp>
      <p:pic>
        <p:nvPicPr>
          <p:cNvPr id="1026" name="Picture 2" descr="C:\Users\Richard\AppData\Local\Microsoft\Windows\Temporary Internet Files\Content.IE5\BYPZ6WVL\MC900441428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2057400"/>
            <a:ext cx="3657143" cy="3657143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Important Questions 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3682" y="1417639"/>
            <a:ext cx="8104518" cy="2239962"/>
          </a:xfrm>
          <a:prstGeom prst="rect">
            <a:avLst/>
          </a:prstGeom>
        </p:spPr>
        <p:txBody>
          <a:bodyPr/>
          <a:lstStyle/>
          <a:p>
            <a:pPr marL="52388" marR="0" lvl="0" indent="-52388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2388" marR="0" lvl="0" indent="-52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 </a:t>
            </a:r>
          </a:p>
          <a:p>
            <a:pPr marL="52388" marR="0" lvl="0" indent="-52388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85800" y="1981200"/>
            <a:ext cx="7620000" cy="40386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What are the </a:t>
            </a:r>
            <a:r>
              <a:rPr lang="en-US" sz="2400" u="sng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business problems or risk issues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that are motivating  the interest and investment in a Driver Management System?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ook Antiqua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Why the growing use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f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t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hird-party </a:t>
            </a:r>
            <a:r>
              <a:rPr lang="en-US" sz="2400" noProof="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D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river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M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anagement Systems (DMS)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to monitor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river behavior and vehicle performance?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ook Antiqua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How can driver monitoring systems can be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u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sed more effectively for safety and prevent </a:t>
            </a:r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c</a:t>
            </a:r>
            <a:r>
              <a:rPr kumimoji="0" 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rashes?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ity rearend ca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3600" y="990600"/>
            <a:ext cx="7381814" cy="5536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71120"/>
            <a:ext cx="8229600" cy="96575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Crash Frequency and Severity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rturn sanitation vehic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143000"/>
            <a:ext cx="5003320" cy="3752490"/>
          </a:xfrm>
          <a:prstGeom prst="rect">
            <a:avLst/>
          </a:prstGeom>
        </p:spPr>
      </p:pic>
      <p:pic>
        <p:nvPicPr>
          <p:cNvPr id="3" name="Picture 2" descr="Trash from Sanitation.JPG"/>
          <p:cNvPicPr>
            <a:picLocks noChangeAspect="1"/>
          </p:cNvPicPr>
          <p:nvPr/>
        </p:nvPicPr>
        <p:blipFill>
          <a:blip r:embed="rId5" cstate="print"/>
          <a:srcRect t="10811"/>
          <a:stretch>
            <a:fillRect/>
          </a:stretch>
        </p:blipFill>
        <p:spPr>
          <a:xfrm>
            <a:off x="4873182" y="3581400"/>
            <a:ext cx="3892639" cy="295454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304800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Vehicle and Property Damage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resser Wayne Vista HS3 Dispenser - truck fueling"/>
          <p:cNvPicPr>
            <a:picLocks noChangeAspect="1" noChangeArrowheads="1"/>
          </p:cNvPicPr>
          <p:nvPr/>
        </p:nvPicPr>
        <p:blipFill>
          <a:blip r:embed="rId4" cstate="print"/>
          <a:srcRect b="4798"/>
          <a:stretch>
            <a:fillRect/>
          </a:stretch>
        </p:blipFill>
        <p:spPr bwMode="auto">
          <a:xfrm>
            <a:off x="685800" y="1371600"/>
            <a:ext cx="7467600" cy="480905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7921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High Cost of Fuel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teamsterslocal776.org/IMG_0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131498"/>
            <a:ext cx="83058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The Drivers are </a:t>
            </a: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ea typeface="+mj-ea"/>
                <a:cs typeface="+mj-cs"/>
              </a:rPr>
              <a:t>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he Problem!</a:t>
            </a: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62000" y="2057400"/>
            <a:ext cx="7207371" cy="316014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Hours of service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r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ecords and reports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Maintenance and repair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c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osts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Customer relations 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i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ssues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Routing and efficiency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</a:rPr>
              <a:t>Risk management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following distances.jpg"/>
          <p:cNvPicPr>
            <a:picLocks noChangeAspect="1"/>
          </p:cNvPicPr>
          <p:nvPr/>
        </p:nvPicPr>
        <p:blipFill>
          <a:blip r:embed="rId4" cstate="print"/>
          <a:srcRect b="23807"/>
          <a:stretch>
            <a:fillRect/>
          </a:stretch>
        </p:blipFill>
        <p:spPr>
          <a:xfrm>
            <a:off x="5105400" y="3810000"/>
            <a:ext cx="3106219" cy="21209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00200" y="228600"/>
            <a:ext cx="5867401" cy="10668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Driver Management Systems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+mj-cs"/>
              </a:rPr>
              <a:t>Can Address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strips dir="rd"/>
    <p:sndAc>
      <p:stSnd>
        <p:snd r:embed="rId3" name="arrow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oss Control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 anchor="ctr" anchorCtr="0">
        <a:spAutoFit/>
      </a:bodyPr>
      <a:lstStyle>
        <a:defPPr algn="ctr">
          <a:defRPr sz="4000" b="1" baseline="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Loss Control Theme</Template>
  <TotalTime>4318</TotalTime>
  <Words>1034</Words>
  <Application>Microsoft Office PowerPoint</Application>
  <PresentationFormat>On-screen Show (4:3)</PresentationFormat>
  <Paragraphs>290</Paragraphs>
  <Slides>38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Calibri</vt:lpstr>
      <vt:lpstr>Wingdings</vt:lpstr>
      <vt:lpstr>Arial</vt:lpstr>
      <vt:lpstr>Book Antiqua</vt:lpstr>
      <vt:lpstr>Loss Control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Telematics Report </vt:lpstr>
      <vt:lpstr>Cell Phone Systems </vt:lpstr>
      <vt:lpstr>PowerPoint Presentation</vt:lpstr>
      <vt:lpstr>Police Car Distractions </vt:lpstr>
      <vt:lpstr>PowerPoint Presentation</vt:lpstr>
      <vt:lpstr>PowerPoint Presentation</vt:lpstr>
      <vt:lpstr> Video Monitoring Flow Diagram </vt:lpstr>
      <vt:lpstr> Video Sent To A Review Center </vt:lpstr>
      <vt:lpstr>Sample Management Report</vt:lpstr>
      <vt:lpstr>DMS Study </vt:lpstr>
      <vt:lpstr>DDLC – Direct Delivery Leadership Council</vt:lpstr>
      <vt:lpstr>Size and Scope of  the Study </vt:lpstr>
      <vt:lpstr>PowerPoint Presentation</vt:lpstr>
      <vt:lpstr>Study Conclusions</vt:lpstr>
      <vt:lpstr>DMS Study Results Positive Aspects</vt:lpstr>
      <vt:lpstr>DMS Study Results Negative Aspects</vt:lpstr>
      <vt:lpstr>Starting a Driver  Management System</vt:lpstr>
      <vt:lpstr>Success Depends On Effective Coaching  </vt:lpstr>
      <vt:lpstr>PowerPoint Presentation</vt:lpstr>
      <vt:lpstr>Resources </vt:lpstr>
      <vt:lpstr>Other Resources 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Richard Buttenshaw</dc:creator>
  <cp:lastModifiedBy>Donna Wagner</cp:lastModifiedBy>
  <cp:revision>509</cp:revision>
  <cp:lastPrinted>2014-07-09T19:27:37Z</cp:lastPrinted>
  <dcterms:created xsi:type="dcterms:W3CDTF">2004-03-12T21:48:07Z</dcterms:created>
  <dcterms:modified xsi:type="dcterms:W3CDTF">2014-07-09T19:27:40Z</dcterms:modified>
</cp:coreProperties>
</file>